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1"/>
  </p:notesMasterIdLst>
  <p:sldIdLst>
    <p:sldId id="256" r:id="rId2"/>
    <p:sldId id="463" r:id="rId3"/>
    <p:sldId id="529" r:id="rId4"/>
    <p:sldId id="530" r:id="rId5"/>
    <p:sldId id="508" r:id="rId6"/>
    <p:sldId id="509" r:id="rId7"/>
    <p:sldId id="510" r:id="rId8"/>
    <p:sldId id="531" r:id="rId9"/>
    <p:sldId id="511" r:id="rId10"/>
    <p:sldId id="512" r:id="rId11"/>
    <p:sldId id="532" r:id="rId12"/>
    <p:sldId id="513" r:id="rId13"/>
    <p:sldId id="514" r:id="rId14"/>
    <p:sldId id="515" r:id="rId15"/>
    <p:sldId id="524" r:id="rId16"/>
    <p:sldId id="520" r:id="rId17"/>
    <p:sldId id="522" r:id="rId18"/>
    <p:sldId id="521" r:id="rId19"/>
    <p:sldId id="533" r:id="rId20"/>
    <p:sldId id="534" r:id="rId21"/>
    <p:sldId id="535" r:id="rId22"/>
    <p:sldId id="551" r:id="rId23"/>
    <p:sldId id="552" r:id="rId24"/>
    <p:sldId id="477" r:id="rId25"/>
    <p:sldId id="399" r:id="rId26"/>
    <p:sldId id="409" r:id="rId27"/>
    <p:sldId id="481" r:id="rId28"/>
    <p:sldId id="482" r:id="rId29"/>
    <p:sldId id="50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69" d="100"/>
          <a:sy n="69" d="100"/>
        </p:scale>
        <p:origin x="116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41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10" Type="http://schemas.openxmlformats.org/officeDocument/2006/relationships/image" Target="../media/image2.png"/><Relationship Id="rId4" Type="http://schemas.openxmlformats.org/officeDocument/2006/relationships/image" Target="../media/image25.tiff"/><Relationship Id="rId9" Type="http://schemas.openxmlformats.org/officeDocument/2006/relationships/hyperlink" Target="https://anubhavtrainings.com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0.jpg"/><Relationship Id="rId7" Type="http://schemas.openxmlformats.org/officeDocument/2006/relationships/image" Target="../media/image32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1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npmj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pmjs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expres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3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Starting an App using NodeJS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will serve a basic html page on the local server with the help of ui5 tooling.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But before we start we have to install a few dependencies:</a:t>
            </a:r>
          </a:p>
          <a:p>
            <a:pPr marL="342900" indent="-342900">
              <a:buAutoNum type="arabicPeriod"/>
            </a:pPr>
            <a:r>
              <a:rPr lang="en-US" dirty="0"/>
              <a:t>ui5 cli:-  </a:t>
            </a:r>
            <a:r>
              <a:rPr lang="en-US" b="1" i="1" dirty="0">
                <a:solidFill>
                  <a:srgbClr val="FF0000"/>
                </a:solidFill>
              </a:rPr>
              <a:t>npm install @ui5/cli	</a:t>
            </a:r>
            <a:r>
              <a:rPr lang="en-US" b="1" i="1" dirty="0"/>
              <a:t>to install globally: </a:t>
            </a:r>
            <a:r>
              <a:rPr lang="en-US" b="1" i="1" dirty="0">
                <a:solidFill>
                  <a:srgbClr val="FF0000"/>
                </a:solidFill>
              </a:rPr>
              <a:t>npm install -g @ui5/cli</a:t>
            </a:r>
          </a:p>
          <a:p>
            <a:pPr marL="342900" indent="-342900">
              <a:buAutoNum type="arabicPeriod"/>
            </a:pPr>
            <a:r>
              <a:rPr lang="en-US" i="0" dirty="0">
                <a:solidFill>
                  <a:srgbClr val="000000"/>
                </a:solidFill>
                <a:effectLst/>
              </a:rPr>
              <a:t>ux-ui5 </a:t>
            </a:r>
            <a:r>
              <a:rPr lang="en-US" dirty="0"/>
              <a:t>tooling:- </a:t>
            </a:r>
            <a:r>
              <a:rPr lang="en-US" b="1" i="1" dirty="0">
                <a:solidFill>
                  <a:srgbClr val="FF0000"/>
                </a:solidFill>
              </a:rPr>
              <a:t>npm install @sap/ux-ui5-tooling	</a:t>
            </a:r>
            <a:r>
              <a:rPr lang="en-US" b="1" i="1" dirty="0"/>
              <a:t>to install globally: </a:t>
            </a:r>
            <a:r>
              <a:rPr lang="en-US" b="1" i="1" dirty="0">
                <a:solidFill>
                  <a:srgbClr val="FF0000"/>
                </a:solidFill>
              </a:rPr>
              <a:t>npm install –g @sap/ux-ui5-tooling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have to create a </a:t>
            </a:r>
            <a:r>
              <a:rPr lang="en-US" dirty="0">
                <a:solidFill>
                  <a:schemeClr val="accent6"/>
                </a:solidFill>
              </a:rPr>
              <a:t>webapp</a:t>
            </a:r>
            <a:r>
              <a:rPr lang="en-US" dirty="0"/>
              <a:t> folder in our node project folder,  and in that webapp folder create two files </a:t>
            </a:r>
            <a:r>
              <a:rPr lang="en-US" dirty="0">
                <a:solidFill>
                  <a:schemeClr val="accent6"/>
                </a:solidFill>
              </a:rPr>
              <a:t>index.html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manifest.json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Also create a </a:t>
            </a:r>
            <a:r>
              <a:rPr lang="en-US" dirty="0">
                <a:solidFill>
                  <a:schemeClr val="accent6"/>
                </a:solidFill>
              </a:rPr>
              <a:t>ui5.yaml </a:t>
            </a:r>
            <a:r>
              <a:rPr lang="en-US" dirty="0"/>
              <a:t>file in the project folder.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Add the required code in all the files form the links provided below.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to run the project use command: </a:t>
            </a:r>
            <a:r>
              <a:rPr lang="en-US" b="1" i="1" dirty="0">
                <a:solidFill>
                  <a:schemeClr val="accent6"/>
                </a:solidFill>
              </a:rPr>
              <a:t>ui5 serve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i="1" dirty="0">
              <a:solidFill>
                <a:schemeClr val="accent6"/>
              </a:solidFill>
            </a:endParaRPr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manifest.json</a:t>
            </a:r>
          </a:p>
          <a:p>
            <a:pPr marL="285750" indent="-285750">
              <a:buFontTx/>
              <a:buChar char="-"/>
            </a:pPr>
            <a:r>
              <a:rPr lang="en-US" dirty="0"/>
              <a:t>ui5.yaml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BD615-F919-4634-95CC-6034E69FD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174" y="3167201"/>
            <a:ext cx="3581232" cy="31644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90971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jQuery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89"/>
            <a:ext cx="11161643" cy="5770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jQuery is a java script library, which is 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used to simplify our JS code.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moto is to minimize JS code size. </a:t>
            </a:r>
          </a:p>
          <a:p>
            <a:endParaRPr lang="en-US" dirty="0"/>
          </a:p>
          <a:p>
            <a:r>
              <a:rPr lang="en-US" b="1" dirty="0"/>
              <a:t>Why we use jQuery?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It’s free to use (Open Source)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Used by top software companies like google, Netflix, etc.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Light weight JS library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jQuery greatly simplifies JavaScript programming.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Available on internet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Purpose is to </a:t>
            </a:r>
            <a:r>
              <a:rPr lang="en-US" b="1" dirty="0"/>
              <a:t>write less and do more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Industry standard</a:t>
            </a:r>
          </a:p>
          <a:p>
            <a:endParaRPr lang="en-US" b="1" dirty="0"/>
          </a:p>
          <a:p>
            <a:r>
              <a:rPr lang="en-US" b="1" dirty="0"/>
              <a:t>How to use?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Download the jQuery library and keep it in our project, just like we use </a:t>
            </a:r>
            <a:r>
              <a:rPr lang="en-US" dirty="0"/>
              <a:t>util/mycode.js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Reference jQuery from CDN (Content Distribution/Delivery Network) – directly reference it from internet</a:t>
            </a:r>
          </a:p>
          <a:p>
            <a:pPr marL="342900" indent="-342900" defTabSz="914126">
              <a:buAutoNum type="arabicPeriod"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Documentation of jQuery is available @ </a:t>
            </a:r>
            <a:r>
              <a:rPr lang="en-US" sz="1799" b="1" dirty="0">
                <a:solidFill>
                  <a:prstClr val="black"/>
                </a:solidFill>
                <a:latin typeface="Calibri"/>
                <a:hlinkClick r:id="rId3"/>
              </a:rPr>
              <a:t>https://jquery.com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A55B884-CA4F-4BB6-B801-3B71E3530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77" y="837427"/>
            <a:ext cx="4210814" cy="229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144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Syntax of jQuery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0444943" cy="4342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The jQuery syntax is tailor-made for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selecting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HTML elements and performing some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action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on the element(s).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Basic syntax is: </a:t>
            </a:r>
          </a:p>
          <a:p>
            <a:pPr algn="just"/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$(</a:t>
            </a:r>
            <a:r>
              <a:rPr lang="en-US" b="1" i="1" dirty="0">
                <a:solidFill>
                  <a:schemeClr val="accent6"/>
                </a:solidFill>
                <a:effectLst/>
              </a:rPr>
              <a:t>selector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).</a:t>
            </a:r>
            <a:r>
              <a:rPr lang="en-US" b="1" i="1" dirty="0">
                <a:solidFill>
                  <a:schemeClr val="accent6"/>
                </a:solidFill>
                <a:effectLst/>
              </a:rPr>
              <a:t>action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()</a:t>
            </a:r>
          </a:p>
          <a:p>
            <a:pPr algn="just"/>
            <a:endParaRPr lang="en-US" b="1" dirty="0">
              <a:solidFill>
                <a:srgbClr val="0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6"/>
                </a:solidFill>
              </a:rPr>
              <a:t>$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sign indicated to the browser that we want to use jQuery.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6"/>
                </a:solidFill>
              </a:rPr>
              <a:t>selector</a:t>
            </a:r>
            <a:r>
              <a:rPr lang="en-US" dirty="0">
                <a:solidFill>
                  <a:srgbClr val="000000"/>
                </a:solidFill>
              </a:rPr>
              <a:t>: selector is same what we have seen in CSS i.e., </a:t>
            </a:r>
            <a:r>
              <a:rPr lang="en-US" b="1" dirty="0">
                <a:solidFill>
                  <a:schemeClr val="accent6"/>
                </a:solidFill>
              </a:rPr>
              <a:t>#id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chemeClr val="accent6"/>
                </a:solidFill>
              </a:rPr>
              <a:t>.class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chemeClr val="accent6"/>
                </a:solidFill>
              </a:rPr>
              <a:t>tagName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6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6"/>
                </a:solidFill>
              </a:rPr>
              <a:t>Action(): </a:t>
            </a:r>
            <a:r>
              <a:rPr lang="en-US" dirty="0"/>
              <a:t>It is a JavaScript Event or Action which we want to perform on the selected element.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algn="just"/>
            <a:r>
              <a:rPr lang="en-US" dirty="0"/>
              <a:t>Example: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+mn-lt"/>
              </a:rPr>
              <a:t>$("p").hide()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- hides all &lt;p&gt; elements.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+mn-lt"/>
              </a:rPr>
              <a:t>$(".test").hide()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- hides all elements with class="test".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+mn-lt"/>
              </a:rPr>
              <a:t>$("#test").hide()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- hides the element with id="test".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0565F-CF12-4609-81F8-D930796DF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742" y="3429000"/>
            <a:ext cx="4481936" cy="2813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33303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Adding effects using jQuery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Create a new file named jQBasic.html in the </a:t>
            </a:r>
            <a:r>
              <a:rPr lang="en-US" b="1" dirty="0">
                <a:solidFill>
                  <a:schemeClr val="accent6"/>
                </a:solidFill>
              </a:rPr>
              <a:t>Basics</a:t>
            </a:r>
            <a:r>
              <a:rPr lang="en-US" dirty="0"/>
              <a:t> folder which we have used for html, css and JavaScript.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Bring the code related to the box and box-content form the previous example.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will add some effects to these boxes using the jQuery actions.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jQBasics.html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7EE27-ED28-4BFC-9975-5BCD34FB6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162" y="2533416"/>
            <a:ext cx="5815516" cy="28223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546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Adding Animation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add some animations to our html page using the jQuery.</a:t>
            </a:r>
          </a:p>
          <a:p>
            <a:r>
              <a:rPr lang="en-US" dirty="0"/>
              <a:t>For this we have to bring back the login fields code back form the previous examples.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jQBasics.html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9CA2E-5527-49FE-8CFD-40F0D95DD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959" y="2044793"/>
            <a:ext cx="4023447" cy="42555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59245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effectLst/>
              </a:rPr>
              <a:t>SAPUI5 (SAP user interface for HTML5)</a:t>
            </a:r>
            <a:r>
              <a:rPr lang="en-US" b="0" i="0" dirty="0">
                <a:effectLst/>
              </a:rPr>
              <a:t> or </a:t>
            </a:r>
            <a:r>
              <a:rPr lang="en-US" b="1" i="0" dirty="0">
                <a:effectLst/>
              </a:rPr>
              <a:t>Open UI5</a:t>
            </a:r>
            <a:r>
              <a:rPr lang="en-US" b="0" i="0" dirty="0">
                <a:effectLst/>
              </a:rPr>
              <a:t>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Framework: - </a:t>
            </a:r>
            <a:r>
              <a:rPr lang="en-US" b="0" i="0" dirty="0">
                <a:effectLst/>
              </a:rPr>
              <a:t>A framework is a platform for developing software </a:t>
            </a:r>
            <a:r>
              <a:rPr lang="en-US" b="0" i="0" u="none" strike="noStrike" dirty="0">
                <a:effectLst/>
              </a:rPr>
              <a:t>applications</a:t>
            </a:r>
            <a:r>
              <a:rPr lang="en-US" b="0" i="0" dirty="0">
                <a:effectLst/>
              </a:rPr>
              <a:t>. It provides a foundation on which software developers can build programs for a specific </a:t>
            </a:r>
            <a:r>
              <a:rPr lang="en-US" b="0" i="0" strike="noStrike" dirty="0">
                <a:effectLst/>
              </a:rPr>
              <a:t>platform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A</a:t>
            </a:r>
            <a:r>
              <a:rPr lang="en-US" b="0" i="0" dirty="0">
                <a:effectLst/>
              </a:rPr>
              <a:t> framework consists of </a:t>
            </a:r>
            <a:r>
              <a:rPr lang="en-US" b="1" i="0" dirty="0">
                <a:effectLst/>
              </a:rPr>
              <a:t>libraries</a:t>
            </a:r>
            <a:r>
              <a:rPr lang="en-US" b="0" i="0" dirty="0">
                <a:effectLst/>
              </a:rPr>
              <a:t> that can be used to process </a:t>
            </a:r>
            <a:r>
              <a:rPr lang="en-US" b="0" i="0" u="none" strike="noStrike" dirty="0">
                <a:effectLst/>
              </a:rPr>
              <a:t>input</a:t>
            </a:r>
            <a:r>
              <a:rPr lang="en-US" b="0" i="0" dirty="0">
                <a:effectLst/>
              </a:rPr>
              <a:t>, manage hardware devices, and interact with </a:t>
            </a:r>
            <a:r>
              <a:rPr lang="en-US" b="0" i="0" u="none" strike="noStrike" dirty="0">
                <a:effectLst/>
              </a:rPr>
              <a:t>system software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Library</a:t>
            </a:r>
            <a:r>
              <a:rPr lang="en-US" dirty="0"/>
              <a:t>: - A collection of </a:t>
            </a:r>
            <a:r>
              <a:rPr lang="en-US" b="1" dirty="0"/>
              <a:t>Classes</a:t>
            </a:r>
            <a:r>
              <a:rPr lang="en-US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Classes: - </a:t>
            </a:r>
            <a:r>
              <a:rPr lang="en-US" dirty="0"/>
              <a:t>Collection of methods, Attributes, Events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75E0B67-5421-4856-B69D-AB741A392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393457"/>
            <a:ext cx="2466975" cy="117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8570A2-F7D9-47E2-9D18-0B94E0DF21AD}"/>
              </a:ext>
            </a:extLst>
          </p:cNvPr>
          <p:cNvSpPr/>
          <p:nvPr/>
        </p:nvSpPr>
        <p:spPr>
          <a:xfrm>
            <a:off x="7229475" y="4038600"/>
            <a:ext cx="2466975" cy="3548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91D6C0-625E-491B-99A3-23B286E2AE4D}"/>
              </a:ext>
            </a:extLst>
          </p:cNvPr>
          <p:cNvSpPr/>
          <p:nvPr/>
        </p:nvSpPr>
        <p:spPr>
          <a:xfrm>
            <a:off x="8956431" y="5136511"/>
            <a:ext cx="2466975" cy="354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Framework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28D35-012B-4662-A8B7-B6406067B249}"/>
              </a:ext>
            </a:extLst>
          </p:cNvPr>
          <p:cNvSpPr/>
          <p:nvPr/>
        </p:nvSpPr>
        <p:spPr>
          <a:xfrm>
            <a:off x="5419725" y="5136511"/>
            <a:ext cx="2466975" cy="354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AAFF1F-A4E7-4C12-8C95-5187EA1F0464}"/>
              </a:ext>
            </a:extLst>
          </p:cNvPr>
          <p:cNvCxnSpPr>
            <a:endCxn id="3" idx="2"/>
          </p:cNvCxnSpPr>
          <p:nvPr/>
        </p:nvCxnSpPr>
        <p:spPr>
          <a:xfrm flipV="1">
            <a:off x="6848475" y="4393457"/>
            <a:ext cx="1614488" cy="74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7DF343-5114-4E1A-A440-ADEF1CF65C69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H="1" flipV="1">
            <a:off x="8462963" y="4393457"/>
            <a:ext cx="1726956" cy="74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6CF977-57D6-4FF3-B7D4-2075175826F2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7886700" y="5313940"/>
            <a:ext cx="10697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BF83D4-11DA-452C-B07B-E51B1037A044}"/>
              </a:ext>
            </a:extLst>
          </p:cNvPr>
          <p:cNvSpPr txBox="1"/>
          <p:nvPr/>
        </p:nvSpPr>
        <p:spPr>
          <a:xfrm>
            <a:off x="9326441" y="4581525"/>
            <a:ext cx="1427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Framework call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811DBC-0337-46D9-B276-B90F6A9DA6BF}"/>
              </a:ext>
            </a:extLst>
          </p:cNvPr>
          <p:cNvSpPr txBox="1"/>
          <p:nvPr/>
        </p:nvSpPr>
        <p:spPr>
          <a:xfrm>
            <a:off x="6391275" y="4591504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You call the library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72A7A3-94E8-476B-8697-62D8A51F9C18}"/>
              </a:ext>
            </a:extLst>
          </p:cNvPr>
          <p:cNvSpPr txBox="1"/>
          <p:nvPr/>
        </p:nvSpPr>
        <p:spPr>
          <a:xfrm>
            <a:off x="8048625" y="5419725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Contains</a:t>
            </a:r>
          </a:p>
        </p:txBody>
      </p:sp>
    </p:spTree>
    <p:extLst>
      <p:ext uri="{BB962C8B-B14F-4D97-AF65-F5344CB8AC3E}">
        <p14:creationId xmlns:p14="http://schemas.microsoft.com/office/powerpoint/2010/main" val="3526416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Responsive Web Design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202124"/>
                </a:solidFill>
                <a:effectLst/>
              </a:rPr>
              <a:t>Responsive web design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(RWD) is </a:t>
            </a:r>
            <a:r>
              <a:rPr lang="en-US" b="1" i="0" dirty="0">
                <a:solidFill>
                  <a:srgbClr val="202124"/>
                </a:solidFill>
                <a:effectLst/>
              </a:rPr>
              <a:t>a web development approach that creates dynamic changes to the appearance of a web application</a:t>
            </a:r>
            <a:r>
              <a:rPr lang="en-US" b="0" i="0" dirty="0">
                <a:solidFill>
                  <a:srgbClr val="202124"/>
                </a:solidFill>
                <a:effectLst/>
              </a:rPr>
              <a:t>, depending on the screen size and orientation of the device being used to view it.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Responsive Web Design is about using HTML and CSS to automatically resize, hide, shrink, or enlarge a website to make it look good on all devices (desktops, tablets, and phones).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Now a days, all the frameworks are designed to adapt the UI according to the screen size of the device.</a:t>
            </a: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FADFDFB-3F42-4E5A-AF99-28F794C2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227" y="2931046"/>
            <a:ext cx="5466973" cy="305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24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UI5 Framework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/>
              <a:t>The UI5 framework is built on top of open standards like HTML5, CSS, JS, and jQuery. UI5 Framework composed of two major components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1.</a:t>
            </a:r>
            <a:r>
              <a:rPr lang="en-US" b="1" dirty="0"/>
              <a:t>Design Time Components: </a:t>
            </a:r>
            <a:r>
              <a:rPr lang="en-US" dirty="0"/>
              <a:t>It helps us to designing a new application from scratch , it consists of lots of libraries which help to design our application.</a:t>
            </a:r>
          </a:p>
          <a:p>
            <a:pPr algn="just"/>
            <a:r>
              <a:rPr lang="en-US" dirty="0"/>
              <a:t>2. </a:t>
            </a:r>
            <a:r>
              <a:rPr lang="en-US" b="1" dirty="0"/>
              <a:t>Runtime Components: </a:t>
            </a:r>
            <a:r>
              <a:rPr lang="en-US" dirty="0"/>
              <a:t>It consists of the renderer which is helpful for the conversion of ui5 code into the browser friendly code(HTML+CSS+JS)</a:t>
            </a:r>
          </a:p>
          <a:p>
            <a:pPr algn="just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The Browser only Understand the HTML , CSS , JavaScript.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E5F407-4AB4-4550-9148-EB73AE47579D}"/>
              </a:ext>
            </a:extLst>
          </p:cNvPr>
          <p:cNvGrpSpPr/>
          <p:nvPr/>
        </p:nvGrpSpPr>
        <p:grpSpPr>
          <a:xfrm>
            <a:off x="287955" y="2925382"/>
            <a:ext cx="10103818" cy="3646868"/>
            <a:chOff x="1116833" y="2006075"/>
            <a:chExt cx="9794331" cy="31423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C15695-6F1A-47F3-A414-D08F4B7F04EF}"/>
                </a:ext>
              </a:extLst>
            </p:cNvPr>
            <p:cNvSpPr/>
            <p:nvPr/>
          </p:nvSpPr>
          <p:spPr>
            <a:xfrm>
              <a:off x="1603884" y="3164441"/>
              <a:ext cx="4608512" cy="14401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SAP UI5 Design Time Component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14A4EF-64F4-4CC9-A4FD-E332377B20C2}"/>
                </a:ext>
              </a:extLst>
            </p:cNvPr>
            <p:cNvSpPr/>
            <p:nvPr/>
          </p:nvSpPr>
          <p:spPr>
            <a:xfrm>
              <a:off x="6212396" y="3164441"/>
              <a:ext cx="2810439" cy="144016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SAPUI5 Runtime Component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ED529E-B248-4756-9DFB-AC652F04D34D}"/>
                </a:ext>
              </a:extLst>
            </p:cNvPr>
            <p:cNvSpPr/>
            <p:nvPr/>
          </p:nvSpPr>
          <p:spPr>
            <a:xfrm>
              <a:off x="2387588" y="478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HTML5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A2053F-196D-4AD2-A145-63EB8BCD48DC}"/>
                </a:ext>
              </a:extLst>
            </p:cNvPr>
            <p:cNvSpPr/>
            <p:nvPr/>
          </p:nvSpPr>
          <p:spPr>
            <a:xfrm>
              <a:off x="3908140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CSS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08F89D-3EDE-4244-B1A1-C01069A4E6C9}"/>
                </a:ext>
              </a:extLst>
            </p:cNvPr>
            <p:cNvSpPr/>
            <p:nvPr/>
          </p:nvSpPr>
          <p:spPr>
            <a:xfrm>
              <a:off x="5483932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255151-EDAE-4E8E-B0FC-765D49A271A4}"/>
                </a:ext>
              </a:extLst>
            </p:cNvPr>
            <p:cNvSpPr/>
            <p:nvPr/>
          </p:nvSpPr>
          <p:spPr>
            <a:xfrm>
              <a:off x="7077608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jQuery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45DB2F-AC4D-4B7A-AF02-38CC7D8A957D}"/>
                </a:ext>
              </a:extLst>
            </p:cNvPr>
            <p:cNvSpPr/>
            <p:nvPr/>
          </p:nvSpPr>
          <p:spPr>
            <a:xfrm>
              <a:off x="1766352" y="4279456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sap.ui.core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49BD99-46DE-4DDE-979A-ABCC2A224D5F}"/>
                </a:ext>
              </a:extLst>
            </p:cNvPr>
            <p:cNvSpPr/>
            <p:nvPr/>
          </p:nvSpPr>
          <p:spPr>
            <a:xfrm>
              <a:off x="3204828" y="4279456"/>
              <a:ext cx="1361452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sap.ui.unified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5D134F-5F4A-4AD1-AFEC-4D00FD2937CB}"/>
                </a:ext>
              </a:extLst>
            </p:cNvPr>
            <p:cNvSpPr/>
            <p:nvPr/>
          </p:nvSpPr>
          <p:spPr>
            <a:xfrm>
              <a:off x="4708612" y="4256835"/>
              <a:ext cx="1440158" cy="31065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sap.ui.core.mvc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171730-65B4-4405-995D-C111E1BF985E}"/>
                </a:ext>
              </a:extLst>
            </p:cNvPr>
            <p:cNvSpPr/>
            <p:nvPr/>
          </p:nvSpPr>
          <p:spPr>
            <a:xfrm>
              <a:off x="2479732" y="358294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A07F6F-221C-4101-BF6E-32B2F4390390}"/>
                </a:ext>
              </a:extLst>
            </p:cNvPr>
            <p:cNvSpPr/>
            <p:nvPr/>
          </p:nvSpPr>
          <p:spPr>
            <a:xfrm>
              <a:off x="2479732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sap.ui.table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B96796-1B6C-4CE8-951B-A7857BC103E4}"/>
                </a:ext>
              </a:extLst>
            </p:cNvPr>
            <p:cNvSpPr/>
            <p:nvPr/>
          </p:nvSpPr>
          <p:spPr>
            <a:xfrm>
              <a:off x="3910480" y="358457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sap.ui.comp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384776-F079-470D-BF4C-7458081A5C34}"/>
                </a:ext>
              </a:extLst>
            </p:cNvPr>
            <p:cNvSpPr/>
            <p:nvPr/>
          </p:nvSpPr>
          <p:spPr>
            <a:xfrm>
              <a:off x="3918208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sap.ui.layout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3947C6A-A11A-435B-B93F-5783BD914D81}"/>
                </a:ext>
              </a:extLst>
            </p:cNvPr>
            <p:cNvSpPr/>
            <p:nvPr/>
          </p:nvSpPr>
          <p:spPr>
            <a:xfrm>
              <a:off x="2773219" y="2118884"/>
              <a:ext cx="1388978" cy="6043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BAS or VS Code</a:t>
              </a:r>
            </a:p>
          </p:txBody>
        </p:sp>
        <p:sp>
          <p:nvSpPr>
            <p:cNvPr id="24" name="Smiley Face 23">
              <a:extLst>
                <a:ext uri="{FF2B5EF4-FFF2-40B4-BE49-F238E27FC236}">
                  <a16:creationId xmlns:a16="http://schemas.microsoft.com/office/drawing/2014/main" id="{79EAAC44-20F4-40CC-B5AE-9C8B0DC2C42A}"/>
                </a:ext>
              </a:extLst>
            </p:cNvPr>
            <p:cNvSpPr/>
            <p:nvPr/>
          </p:nvSpPr>
          <p:spPr>
            <a:xfrm>
              <a:off x="1116833" y="2694877"/>
              <a:ext cx="422823" cy="349780"/>
            </a:xfrm>
            <a:prstGeom prst="smileyFac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3A8E1ED4-D320-4095-BE6C-0D22A2204239}"/>
                </a:ext>
              </a:extLst>
            </p:cNvPr>
            <p:cNvCxnSpPr>
              <a:cxnSpLocks/>
              <a:stCxn id="24" idx="6"/>
              <a:endCxn id="23" idx="1"/>
            </p:cNvCxnSpPr>
            <p:nvPr/>
          </p:nvCxnSpPr>
          <p:spPr>
            <a:xfrm flipV="1">
              <a:off x="1539656" y="2421068"/>
              <a:ext cx="1233562" cy="44869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312F0E-E374-4C37-8C78-DAD156747EF8}"/>
                </a:ext>
              </a:extLst>
            </p:cNvPr>
            <p:cNvCxnSpPr>
              <a:cxnSpLocks/>
              <a:stCxn id="23" idx="3"/>
              <a:endCxn id="32" idx="1"/>
            </p:cNvCxnSpPr>
            <p:nvPr/>
          </p:nvCxnSpPr>
          <p:spPr>
            <a:xfrm flipV="1">
              <a:off x="4162197" y="2396990"/>
              <a:ext cx="2379461" cy="24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569A4424-AA78-4D19-85C2-D830EB344F09}"/>
                </a:ext>
              </a:extLst>
            </p:cNvPr>
            <p:cNvSpPr/>
            <p:nvPr/>
          </p:nvSpPr>
          <p:spPr>
            <a:xfrm>
              <a:off x="3467708" y="2703286"/>
              <a:ext cx="203077" cy="46115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Arrow: Striped Right 27">
              <a:extLst>
                <a:ext uri="{FF2B5EF4-FFF2-40B4-BE49-F238E27FC236}">
                  <a16:creationId xmlns:a16="http://schemas.microsoft.com/office/drawing/2014/main" id="{C1CB1187-A0B8-4FE6-8E14-787B72DA9F97}"/>
                </a:ext>
              </a:extLst>
            </p:cNvPr>
            <p:cNvSpPr/>
            <p:nvPr/>
          </p:nvSpPr>
          <p:spPr>
            <a:xfrm>
              <a:off x="9022836" y="3582946"/>
              <a:ext cx="853582" cy="243261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9" name="Rectangle: Folded Corner 28">
              <a:extLst>
                <a:ext uri="{FF2B5EF4-FFF2-40B4-BE49-F238E27FC236}">
                  <a16:creationId xmlns:a16="http://schemas.microsoft.com/office/drawing/2014/main" id="{01787EB2-A71E-492F-BDE5-23971F1FF746}"/>
                </a:ext>
              </a:extLst>
            </p:cNvPr>
            <p:cNvSpPr/>
            <p:nvPr/>
          </p:nvSpPr>
          <p:spPr>
            <a:xfrm>
              <a:off x="9876418" y="3426183"/>
              <a:ext cx="1034746" cy="916674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HTML+CSS+JS</a:t>
              </a:r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30BC51CD-CECE-428B-8D15-BA398828B117}"/>
                </a:ext>
              </a:extLst>
            </p:cNvPr>
            <p:cNvSpPr/>
            <p:nvPr/>
          </p:nvSpPr>
          <p:spPr>
            <a:xfrm>
              <a:off x="6924092" y="3826206"/>
              <a:ext cx="1582492" cy="60941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Renderer</a:t>
              </a:r>
            </a:p>
          </p:txBody>
        </p: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2E606C49-0A22-43A0-B75F-AA65BAAE92EF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rot="5400000">
              <a:off x="6735825" y="2975176"/>
              <a:ext cx="376537" cy="1231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Scroll: Vertical 31">
              <a:extLst>
                <a:ext uri="{FF2B5EF4-FFF2-40B4-BE49-F238E27FC236}">
                  <a16:creationId xmlns:a16="http://schemas.microsoft.com/office/drawing/2014/main" id="{57F718DA-7613-4AD6-AE6F-BC6DFD5950E8}"/>
                </a:ext>
              </a:extLst>
            </p:cNvPr>
            <p:cNvSpPr/>
            <p:nvPr/>
          </p:nvSpPr>
          <p:spPr>
            <a:xfrm>
              <a:off x="6425070" y="2006075"/>
              <a:ext cx="998044" cy="781829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18A1786-4C95-43E2-82AA-6B074DBB96AB}"/>
              </a:ext>
            </a:extLst>
          </p:cNvPr>
          <p:cNvSpPr txBox="1"/>
          <p:nvPr/>
        </p:nvSpPr>
        <p:spPr>
          <a:xfrm>
            <a:off x="1444245" y="3900241"/>
            <a:ext cx="1701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Using the Libraries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2FBD9B-D770-4577-8725-41477643D007}"/>
              </a:ext>
            </a:extLst>
          </p:cNvPr>
          <p:cNvSpPr txBox="1"/>
          <p:nvPr/>
        </p:nvSpPr>
        <p:spPr>
          <a:xfrm>
            <a:off x="4476583" y="3106617"/>
            <a:ext cx="1345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Creating a App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CFEAC43-DB96-41C9-B40D-5E21AF1E35D6}"/>
              </a:ext>
            </a:extLst>
          </p:cNvPr>
          <p:cNvSpPr/>
          <p:nvPr/>
        </p:nvSpPr>
        <p:spPr>
          <a:xfrm>
            <a:off x="8884054" y="6018912"/>
            <a:ext cx="1477002" cy="7230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5A3B34-E549-4AF9-A14A-2BA631B61B19}"/>
              </a:ext>
            </a:extLst>
          </p:cNvPr>
          <p:cNvSpPr txBox="1"/>
          <p:nvPr/>
        </p:nvSpPr>
        <p:spPr>
          <a:xfrm>
            <a:off x="8393967" y="3812149"/>
            <a:ext cx="1258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Runtime component converts the code of application to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F1B18DDB-1A22-49DD-A7B8-2A43166CD145}"/>
              </a:ext>
            </a:extLst>
          </p:cNvPr>
          <p:cNvSpPr/>
          <p:nvPr/>
        </p:nvSpPr>
        <p:spPr>
          <a:xfrm>
            <a:off x="9602967" y="5515874"/>
            <a:ext cx="234477" cy="537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1108BC-AEE3-48EE-81B8-09DAB7189E19}"/>
              </a:ext>
            </a:extLst>
          </p:cNvPr>
          <p:cNvSpPr txBox="1"/>
          <p:nvPr/>
        </p:nvSpPr>
        <p:spPr>
          <a:xfrm>
            <a:off x="9789346" y="5611070"/>
            <a:ext cx="176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browser will now understand the code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2699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MVC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MVC Stands for Model , View and Controller.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MVC is a design pattern used in software industries to build applications.</a:t>
            </a:r>
            <a:endParaRPr lang="en-US" b="0" i="0" dirty="0">
              <a:effectLst/>
            </a:endParaRPr>
          </a:p>
          <a:p>
            <a:pPr algn="just"/>
            <a:r>
              <a:rPr lang="en-US" dirty="0"/>
              <a:t>      </a:t>
            </a:r>
            <a:r>
              <a:rPr lang="en-US" b="1" dirty="0"/>
              <a:t>1. Model:  </a:t>
            </a:r>
            <a:r>
              <a:rPr lang="en-US" dirty="0"/>
              <a:t>It holds the data of the application inside itself.</a:t>
            </a:r>
            <a:endParaRPr lang="en-US" b="1" dirty="0"/>
          </a:p>
          <a:p>
            <a:pPr algn="just"/>
            <a:r>
              <a:rPr lang="en-US" b="1" i="0" dirty="0">
                <a:effectLst/>
              </a:rPr>
              <a:t>      2. View: </a:t>
            </a:r>
            <a:r>
              <a:rPr lang="en-US" i="0" dirty="0">
                <a:effectLst/>
              </a:rPr>
              <a:t>It is the output and input interface of the application or can say it is the user interface .</a:t>
            </a:r>
            <a:endParaRPr lang="en-US" b="1" i="0" dirty="0">
              <a:effectLst/>
            </a:endParaRPr>
          </a:p>
          <a:p>
            <a:pPr algn="just"/>
            <a:r>
              <a:rPr lang="en-US" b="1" dirty="0"/>
              <a:t>      3. Controller : </a:t>
            </a:r>
            <a:r>
              <a:rPr lang="en-US" dirty="0"/>
              <a:t>It has all the processing logic inside itself (all written in JavaScript).</a:t>
            </a:r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A96D7A-5062-4816-9676-2944CAEDABF5}"/>
              </a:ext>
            </a:extLst>
          </p:cNvPr>
          <p:cNvSpPr/>
          <p:nvPr/>
        </p:nvSpPr>
        <p:spPr>
          <a:xfrm>
            <a:off x="4171948" y="3068254"/>
            <a:ext cx="3248025" cy="1462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  <a:p>
            <a:pPr algn="ctr"/>
            <a:r>
              <a:rPr lang="en-US" dirty="0"/>
              <a:t>[Processing]</a:t>
            </a:r>
          </a:p>
          <a:p>
            <a:pPr algn="ctr"/>
            <a:r>
              <a:rPr lang="en-US" sz="1400" dirty="0">
                <a:solidFill>
                  <a:schemeClr val="accent3"/>
                </a:solidFill>
              </a:rPr>
              <a:t>All processing logic is written in JavaScript because browser only understand JavaScript.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22BA8E-996F-4A04-AF9D-49746A464A85}"/>
              </a:ext>
            </a:extLst>
          </p:cNvPr>
          <p:cNvSpPr/>
          <p:nvPr/>
        </p:nvSpPr>
        <p:spPr>
          <a:xfrm>
            <a:off x="2014535" y="5273197"/>
            <a:ext cx="2224089" cy="1104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  <a:p>
            <a:pPr algn="ctr"/>
            <a:r>
              <a:rPr lang="en-US" dirty="0"/>
              <a:t>I/O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C3EB0D-62CB-432C-87F4-7EC50622B910}"/>
              </a:ext>
            </a:extLst>
          </p:cNvPr>
          <p:cNvSpPr/>
          <p:nvPr/>
        </p:nvSpPr>
        <p:spPr>
          <a:xfrm>
            <a:off x="7858125" y="4985653"/>
            <a:ext cx="2795588" cy="1477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  <a:p>
            <a:pPr algn="ctr"/>
            <a:r>
              <a:rPr lang="en-US" dirty="0"/>
              <a:t>[Data]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705289-B176-44A4-A6C7-F61050E2BA1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814065" y="5900081"/>
            <a:ext cx="12004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D8C5EC7-F996-41D6-90B0-BD21A4C496F7}"/>
              </a:ext>
            </a:extLst>
          </p:cNvPr>
          <p:cNvCxnSpPr>
            <a:cxnSpLocks/>
          </p:cNvCxnSpPr>
          <p:nvPr/>
        </p:nvCxnSpPr>
        <p:spPr>
          <a:xfrm flipV="1">
            <a:off x="2315363" y="3906208"/>
            <a:ext cx="1856585" cy="1366989"/>
          </a:xfrm>
          <a:prstGeom prst="bentConnector3">
            <a:avLst>
              <a:gd name="adj1" fmla="val 28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29C64CA-B3D3-4A47-AF19-50D9A2F4E47F}"/>
              </a:ext>
            </a:extLst>
          </p:cNvPr>
          <p:cNvCxnSpPr>
            <a:cxnSpLocks/>
          </p:cNvCxnSpPr>
          <p:nvPr/>
        </p:nvCxnSpPr>
        <p:spPr>
          <a:xfrm rot="10800000">
            <a:off x="7443789" y="3587267"/>
            <a:ext cx="2838455" cy="1398387"/>
          </a:xfrm>
          <a:prstGeom prst="bentConnector3">
            <a:avLst>
              <a:gd name="adj1" fmla="val 1308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6905E4A-15BB-4620-AA24-22D526D269E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419973" y="3799495"/>
            <a:ext cx="1028698" cy="117033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85D24D-0639-4797-B08C-90338039EF64}"/>
              </a:ext>
            </a:extLst>
          </p:cNvPr>
          <p:cNvSpPr txBox="1"/>
          <p:nvPr/>
        </p:nvSpPr>
        <p:spPr>
          <a:xfrm>
            <a:off x="851840" y="4441437"/>
            <a:ext cx="153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View Triggers a event to the controller.</a:t>
            </a:r>
          </a:p>
          <a:p>
            <a:pPr algn="ctr"/>
            <a:r>
              <a:rPr lang="en-US" sz="1200" b="1" u="sng" dirty="0">
                <a:solidFill>
                  <a:schemeClr val="accent4">
                    <a:lumMod val="75000"/>
                  </a:schemeClr>
                </a:solidFill>
              </a:rPr>
              <a:t>&lt;&lt;Event&gt;&gt;</a:t>
            </a:r>
          </a:p>
          <a:p>
            <a:endParaRPr 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F18D92-C5C9-49BB-8447-22F15C26F4A7}"/>
              </a:ext>
            </a:extLst>
          </p:cNvPr>
          <p:cNvSpPr txBox="1"/>
          <p:nvPr/>
        </p:nvSpPr>
        <p:spPr>
          <a:xfrm>
            <a:off x="2444894" y="2801062"/>
            <a:ext cx="295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Controller has a </a:t>
            </a:r>
            <a:r>
              <a:rPr lang="en-US" sz="1200" b="1" u="sng" dirty="0"/>
              <a:t>event handler </a:t>
            </a:r>
            <a:r>
              <a:rPr lang="en-US" sz="1200" b="1" dirty="0"/>
              <a:t>to handle the triggered event </a:t>
            </a:r>
          </a:p>
          <a:p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eventHandler</a:t>
            </a:r>
            <a:r>
              <a:rPr lang="en-US" sz="1200" b="1" dirty="0"/>
              <a:t>()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1DC975-1339-4FD5-B51B-E501E2C5A489}"/>
              </a:ext>
            </a:extLst>
          </p:cNvPr>
          <p:cNvSpPr txBox="1"/>
          <p:nvPr/>
        </p:nvSpPr>
        <p:spPr>
          <a:xfrm>
            <a:off x="7434261" y="3862035"/>
            <a:ext cx="1171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If the event need the data it </a:t>
            </a:r>
            <a:r>
              <a:rPr lang="en-US" sz="1200" b="1" u="sng" dirty="0">
                <a:solidFill>
                  <a:schemeClr val="accent4">
                    <a:lumMod val="75000"/>
                  </a:schemeClr>
                </a:solidFill>
              </a:rPr>
              <a:t>request</a:t>
            </a:r>
            <a:r>
              <a:rPr lang="en-US" sz="1200" b="1" dirty="0"/>
              <a:t> the model for the data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EF1EBF1-B88D-4685-991C-E831E8FC767A}"/>
              </a:ext>
            </a:extLst>
          </p:cNvPr>
          <p:cNvCxnSpPr>
            <a:cxnSpLocks/>
            <a:endCxn id="5" idx="0"/>
          </p:cNvCxnSpPr>
          <p:nvPr/>
        </p:nvCxnSpPr>
        <p:spPr>
          <a:xfrm rot="10800000" flipV="1">
            <a:off x="3126581" y="4530735"/>
            <a:ext cx="1216825" cy="74246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8B9AC42-5F1A-4BCF-A624-C16BCBEBD052}"/>
              </a:ext>
            </a:extLst>
          </p:cNvPr>
          <p:cNvSpPr txBox="1"/>
          <p:nvPr/>
        </p:nvSpPr>
        <p:spPr>
          <a:xfrm>
            <a:off x="9984685" y="3493454"/>
            <a:ext cx="1200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Model will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notify</a:t>
            </a:r>
            <a:r>
              <a:rPr lang="en-US" sz="1200" b="1" dirty="0"/>
              <a:t> the controller back again with the data.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B8C2B0-E138-4C14-B354-CC6DA3BCD4A9}"/>
              </a:ext>
            </a:extLst>
          </p:cNvPr>
          <p:cNvSpPr txBox="1"/>
          <p:nvPr/>
        </p:nvSpPr>
        <p:spPr>
          <a:xfrm>
            <a:off x="3143250" y="4509386"/>
            <a:ext cx="1443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controller get the data and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notifies</a:t>
            </a:r>
            <a:r>
              <a:rPr lang="en-US" sz="1200" b="1" dirty="0"/>
              <a:t> the view back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5979DC-C12C-43E5-BA8F-253A4F85EB22}"/>
              </a:ext>
            </a:extLst>
          </p:cNvPr>
          <p:cNvSpPr txBox="1"/>
          <p:nvPr/>
        </p:nvSpPr>
        <p:spPr>
          <a:xfrm>
            <a:off x="161925" y="6143525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</a:t>
            </a:r>
          </a:p>
        </p:txBody>
      </p:sp>
      <p:sp>
        <p:nvSpPr>
          <p:cNvPr id="47" name="Arrow: Left-Right 46">
            <a:extLst>
              <a:ext uri="{FF2B5EF4-FFF2-40B4-BE49-F238E27FC236}">
                <a16:creationId xmlns:a16="http://schemas.microsoft.com/office/drawing/2014/main" id="{EB724B74-3B28-47B4-BEC4-1B9A16960F94}"/>
              </a:ext>
            </a:extLst>
          </p:cNvPr>
          <p:cNvSpPr/>
          <p:nvPr/>
        </p:nvSpPr>
        <p:spPr>
          <a:xfrm>
            <a:off x="4238624" y="5482807"/>
            <a:ext cx="3552825" cy="7664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Binding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241F1B-0B66-4554-8D4A-450645327227}"/>
              </a:ext>
            </a:extLst>
          </p:cNvPr>
          <p:cNvSpPr txBox="1"/>
          <p:nvPr/>
        </p:nvSpPr>
        <p:spPr>
          <a:xfrm>
            <a:off x="4714876" y="5101471"/>
            <a:ext cx="279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If we want direct interaction between view and model we use data binding</a:t>
            </a:r>
          </a:p>
        </p:txBody>
      </p:sp>
      <p:sp>
        <p:nvSpPr>
          <p:cNvPr id="72" name="Smiley Face 71">
            <a:extLst>
              <a:ext uri="{FF2B5EF4-FFF2-40B4-BE49-F238E27FC236}">
                <a16:creationId xmlns:a16="http://schemas.microsoft.com/office/drawing/2014/main" id="{1E44ED2B-5B00-4FAE-9BF5-A12E445D1D9A}"/>
              </a:ext>
            </a:extLst>
          </p:cNvPr>
          <p:cNvSpPr/>
          <p:nvPr/>
        </p:nvSpPr>
        <p:spPr>
          <a:xfrm>
            <a:off x="161925" y="5563135"/>
            <a:ext cx="652140" cy="67389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92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Project Structure of UI5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222222"/>
                </a:solidFill>
                <a:effectLst/>
              </a:rPr>
              <a:t>When you create a new SAPUI5 application, you will be able to see a folder structure created in your project explorer like below.</a:t>
            </a:r>
            <a:r>
              <a:rPr lang="en-US" dirty="0"/>
              <a:t> 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In a SAP project there are a number of folders and files that you will not recognize if you are not familiar with MVC. Let's have a quick overview.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Within a given project inside the </a:t>
            </a:r>
            <a:r>
              <a:rPr lang="en-US" b="1" i="0" dirty="0">
                <a:solidFill>
                  <a:srgbClr val="313B3F"/>
                </a:solidFill>
                <a:effectLst/>
              </a:rPr>
              <a:t>webapp</a:t>
            </a:r>
            <a:r>
              <a:rPr lang="en-US" b="0" i="0" dirty="0">
                <a:solidFill>
                  <a:srgbClr val="313B3F"/>
                </a:solidFill>
                <a:effectLst/>
              </a:rPr>
              <a:t> folder , you have three core folders</a:t>
            </a:r>
            <a:endParaRPr lang="en-US" dirty="0">
              <a:solidFill>
                <a:srgbClr val="313B3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View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Controller</a:t>
            </a:r>
          </a:p>
          <a:p>
            <a:pPr algn="just"/>
            <a:endParaRPr lang="en-US" b="0" i="0" dirty="0">
              <a:solidFill>
                <a:srgbClr val="313B3F"/>
              </a:solidFill>
              <a:effectLst/>
            </a:endParaRPr>
          </a:p>
          <a:p>
            <a:pPr algn="just"/>
            <a:r>
              <a:rPr lang="en-US" b="1" dirty="0">
                <a:solidFill>
                  <a:srgbClr val="313B3F"/>
                </a:solidFill>
              </a:rPr>
              <a:t>webapp folder : </a:t>
            </a:r>
            <a:r>
              <a:rPr lang="en-US" dirty="0">
                <a:solidFill>
                  <a:srgbClr val="313B3F"/>
                </a:solidFill>
              </a:rPr>
              <a:t>webapp folder is the root folder of the application in which all the core folders and files of the application were kept.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DDF586-C430-4F5F-A2F9-35412E3C3DD0}"/>
              </a:ext>
            </a:extLst>
          </p:cNvPr>
          <p:cNvSpPr/>
          <p:nvPr/>
        </p:nvSpPr>
        <p:spPr>
          <a:xfrm>
            <a:off x="6562725" y="2333625"/>
            <a:ext cx="1514475" cy="295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87A183-5FE8-4A85-A755-B99DC188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145" y="3933883"/>
            <a:ext cx="38567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49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NodeJS?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NPM – Node Package Manager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a Simple node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basic function in Node JS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Reusable modules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Reading files in NodeJS using the fs module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Steps to Create a Fresh Node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Serving our files using express module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Serving an application using Node JS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jQuery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Web Design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 of UI5 Framework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MVC Architecture.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Project Structure of UI5 Project.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First UI5 Project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First UI5 Project in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Pre-requisites: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have node.js v14 or above installed in our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have sap ui5 tooling installed in our system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npm install –g @ui5/cli</a:t>
            </a:r>
            <a:r>
              <a:rPr lang="en-US" b="1" i="1" dirty="0"/>
              <a:t> (ui5 command line tool)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npm install –g @sap/ux-ui5 tooling  </a:t>
            </a:r>
            <a:r>
              <a:rPr lang="en-US" b="1" i="1" dirty="0"/>
              <a:t>(Fiori command tools)</a:t>
            </a:r>
          </a:p>
          <a:p>
            <a:r>
              <a:rPr lang="en-US" dirty="0"/>
              <a:t>Both are pre-installed in BAS (Business Application Studio)</a:t>
            </a:r>
          </a:p>
          <a:p>
            <a:endParaRPr lang="en-US" dirty="0"/>
          </a:p>
          <a:p>
            <a:r>
              <a:rPr lang="en-US" u="sng" dirty="0"/>
              <a:t>App creation:-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 UI5 project , Create a Folder for your project (</a:t>
            </a:r>
            <a:r>
              <a:rPr lang="en-US" b="1" dirty="0"/>
              <a:t>UI5project</a:t>
            </a:r>
            <a:r>
              <a:rPr lang="en-US" dirty="0"/>
              <a:t>)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create a </a:t>
            </a:r>
            <a:r>
              <a:rPr lang="en-US" b="1" dirty="0">
                <a:solidFill>
                  <a:srgbClr val="FF0000"/>
                </a:solidFill>
              </a:rPr>
              <a:t>webapp</a:t>
            </a:r>
            <a:r>
              <a:rPr lang="en-US" dirty="0"/>
              <a:t> folder inside our project 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inside webapp folder create 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manifest.json </a:t>
            </a:r>
            <a:r>
              <a:rPr lang="en-US" dirty="0"/>
              <a:t>file</a:t>
            </a:r>
          </a:p>
          <a:p>
            <a:r>
              <a:rPr lang="en-US" dirty="0"/>
              <a:t>       inside manifest.json file create “sap.app”</a:t>
            </a:r>
          </a:p>
          <a:p>
            <a:r>
              <a:rPr lang="en-US" dirty="0"/>
              <a:t>                                                   </a:t>
            </a:r>
            <a:r>
              <a:rPr lang="en-US" dirty="0">
                <a:solidFill>
                  <a:srgbClr val="FF0000"/>
                </a:solidFill>
              </a:rPr>
              <a:t>{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“sap.app”:{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        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“id”: “mickey</a:t>
            </a:r>
            <a:r>
              <a:rPr lang="en-US" dirty="0">
                <a:solidFill>
                  <a:srgbClr val="FF0000"/>
                </a:solidFill>
              </a:rPr>
              <a:t>”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                  }  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Initialize a node project , In the project terminal run command </a:t>
            </a:r>
            <a:r>
              <a:rPr lang="en-US" b="1" dirty="0">
                <a:solidFill>
                  <a:srgbClr val="FF0000"/>
                </a:solidFill>
              </a:rPr>
              <a:t>npm init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(auto generate a package.json file).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run </a:t>
            </a:r>
            <a:r>
              <a:rPr lang="en-US" b="1" dirty="0">
                <a:solidFill>
                  <a:srgbClr val="FF0000"/>
                </a:solidFill>
              </a:rPr>
              <a:t>ui5 init </a:t>
            </a:r>
            <a:r>
              <a:rPr lang="en-US" dirty="0"/>
              <a:t>command inside the terminal</a:t>
            </a:r>
            <a:r>
              <a:rPr lang="en-US" b="1" dirty="0"/>
              <a:t> </a:t>
            </a:r>
            <a:r>
              <a:rPr lang="en-US" dirty="0"/>
              <a:t>(ui5.yaml file will generated automatically)</a:t>
            </a:r>
            <a:r>
              <a:rPr lang="en-US" b="1" dirty="0"/>
              <a:t> </a:t>
            </a:r>
          </a:p>
          <a:p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88B5C-D2F8-4263-A5D7-EA5B3684C4B9}"/>
              </a:ext>
            </a:extLst>
          </p:cNvPr>
          <p:cNvSpPr/>
          <p:nvPr/>
        </p:nvSpPr>
        <p:spPr>
          <a:xfrm>
            <a:off x="8953500" y="3318246"/>
            <a:ext cx="2014330" cy="12089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Id is the identifier of the project.</a:t>
            </a:r>
          </a:p>
          <a:p>
            <a:r>
              <a:rPr lang="en-US" sz="1400" dirty="0">
                <a:solidFill>
                  <a:schemeClr val="tx1"/>
                </a:solidFill>
              </a:rPr>
              <a:t>You can give any name as a pet name of the webapp folder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FB93FC-EB17-438D-9967-CEE61FD81450}"/>
              </a:ext>
            </a:extLst>
          </p:cNvPr>
          <p:cNvCxnSpPr>
            <a:cxnSpLocks/>
          </p:cNvCxnSpPr>
          <p:nvPr/>
        </p:nvCxnSpPr>
        <p:spPr>
          <a:xfrm flipH="1">
            <a:off x="5238750" y="4457700"/>
            <a:ext cx="37147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50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First </a:t>
            </a:r>
            <a:r>
              <a:rPr lang="en-US" sz="3600" b="1" dirty="0">
                <a:latin typeface="Cooper Black" panose="0208090404030B020404" pitchFamily="18" charset="0"/>
              </a:rPr>
              <a:t>App</a:t>
            </a:r>
            <a:r>
              <a:rPr lang="en-US" sz="3600" dirty="0">
                <a:latin typeface="Cooper Black" panose="0208090404030B020404" pitchFamily="18" charset="0"/>
              </a:rPr>
              <a:t> Continues……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App-Code:-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b="1" dirty="0"/>
              <a:t>index.html </a:t>
            </a:r>
            <a:r>
              <a:rPr lang="en-US" dirty="0"/>
              <a:t>, load the sapui5 framework from CDN and specify the properties like library and theme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Inside the terminal run command </a:t>
            </a:r>
            <a:r>
              <a:rPr lang="en-US" b="1" u="sng" dirty="0">
                <a:solidFill>
                  <a:schemeClr val="accent6"/>
                </a:solidFill>
              </a:rPr>
              <a:t>fiori run --open index.html </a:t>
            </a:r>
            <a:r>
              <a:rPr lang="en-US" dirty="0"/>
              <a:t>to run your application on  the browser.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A7425C-2A65-4B98-A3C4-C037B3875D26}"/>
              </a:ext>
            </a:extLst>
          </p:cNvPr>
          <p:cNvSpPr txBox="1"/>
          <p:nvPr/>
        </p:nvSpPr>
        <p:spPr>
          <a:xfrm>
            <a:off x="9492152" y="2299690"/>
            <a:ext cx="1728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Here we have to also mention the namespace of the application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1ADA0E-792A-47F3-A2F2-CDF0409FAB98}"/>
              </a:ext>
            </a:extLst>
          </p:cNvPr>
          <p:cNvSpPr txBox="1"/>
          <p:nvPr/>
        </p:nvSpPr>
        <p:spPr>
          <a:xfrm>
            <a:off x="667798" y="1908536"/>
            <a:ext cx="1927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This is also know asUI5 Bootstrap Code used to initialize the UI5 Framework initially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49679D-15BA-4D9A-9654-2E845248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364" y="1416181"/>
            <a:ext cx="6730784" cy="2394123"/>
          </a:xfrm>
          <a:prstGeom prst="rect">
            <a:avLst/>
          </a:prstGeom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C6C5848E-284B-4E45-9FFC-3FE6C2DA06FA}"/>
              </a:ext>
            </a:extLst>
          </p:cNvPr>
          <p:cNvSpPr/>
          <p:nvPr/>
        </p:nvSpPr>
        <p:spPr>
          <a:xfrm>
            <a:off x="2507171" y="1908536"/>
            <a:ext cx="869696" cy="800100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122E4863-F273-49D3-B358-31DEFA63B3C0}"/>
              </a:ext>
            </a:extLst>
          </p:cNvPr>
          <p:cNvSpPr/>
          <p:nvPr/>
        </p:nvSpPr>
        <p:spPr>
          <a:xfrm>
            <a:off x="5216241" y="2381250"/>
            <a:ext cx="232060" cy="327386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685BE6-6689-412B-BF28-F829B4B80F5F}"/>
              </a:ext>
            </a:extLst>
          </p:cNvPr>
          <p:cNvCxnSpPr/>
          <p:nvPr/>
        </p:nvCxnSpPr>
        <p:spPr>
          <a:xfrm flipH="1">
            <a:off x="5553075" y="2524125"/>
            <a:ext cx="40290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947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on – Initialize first UI5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Initialize a new ui5 project using the steps mentioned in the previous slide.</a:t>
            </a:r>
          </a:p>
          <a:p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manifest.json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22D5B-5B39-4DFB-86A4-023ED7A24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414" y="1517754"/>
            <a:ext cx="6618992" cy="44243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49431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Create a Simple Button Control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add a simple button control to our app an on press of that button a alert message will be shown to the user, with message “Spiderman is here”.</a:t>
            </a:r>
          </a:p>
          <a:p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2B0A5-FD95-4A2E-B193-919130EA3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940" y="2256418"/>
            <a:ext cx="7970895" cy="2430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50744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6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3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NodeJS?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06166" cy="590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Node JS is an open-source, cross platform, JavaScript runtime environment and used to execute JavaScript on Server Side.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 framework which allows us to run JS code outside browser. The main benefit is that a development do not need to learn multiple programming languages. If we know JS, we can code both client and server side in same language.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also a great web framework for beginners because it works great for data intensive applications like streaming, gaming and real time apps. It leverage the power of JS’s Asynchronous no blocking IO.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Application of Node JS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Build Backend Application Logic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Host a Web Server (express)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Send Emails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DB lookup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Automation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Output to the user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its eco-system like PDF, EXCEL, EMAIL…</a:t>
            </a:r>
          </a:p>
          <a:p>
            <a:pPr lvl="1" algn="just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Install NodeJS in our system form here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https://nodejs.org/en/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, if you using bas, you do not need to install as BAS already has NodeJS preinstalled.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If we want to achieve something, this something was already achieved by someone, somewhere else in the world, they have already published it as a node module which we can import and reuse. We get ready-to-use code for consumption for speedy development.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4"/>
              </a:rPr>
              <a:t>https://npmjs.com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122" name="Picture 2" descr="Node.js - Wikipedia">
            <a:extLst>
              <a:ext uri="{FF2B5EF4-FFF2-40B4-BE49-F238E27FC236}">
                <a16:creationId xmlns:a16="http://schemas.microsoft.com/office/drawing/2014/main" id="{63A66D2E-6354-4486-B1F7-E077519E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731" y="2828265"/>
            <a:ext cx="3591133" cy="21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673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ML">
            <a:extLst>
              <a:ext uri="{FF2B5EF4-FFF2-40B4-BE49-F238E27FC236}">
                <a16:creationId xmlns:a16="http://schemas.microsoft.com/office/drawing/2014/main" id="{176051C4-4FFD-445B-B657-6E9D49BBC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340" y="1249464"/>
            <a:ext cx="2440180" cy="22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NPM – Node Package Manager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181717"/>
                </a:solidFill>
                <a:effectLst/>
              </a:rPr>
              <a:t>Node Package Manager (NPM) is a command line tool that installs, updates or uninstalls Node.js packages in your application. It is also an online repository for open-source Node.js packages. The node community around the world creates useful modules and publishes them as packages in this repository.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the world's largest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Software Registry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registry contains over 800,000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code packages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Open-source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developers use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to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share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software.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Many organizations also use npm to manage private development.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installed with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Node.js</a:t>
            </a:r>
            <a:endParaRPr lang="en-US" dirty="0">
              <a:solidFill>
                <a:srgbClr val="181717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181717"/>
                </a:solidFill>
                <a:effectLst/>
              </a:rPr>
              <a:t>NPM is included with Node.js installation. After you install Node.js, verify NPM installation by writing the following command in terminal or command prompt ‘</a:t>
            </a:r>
            <a:r>
              <a:rPr lang="en-US" b="1" i="1" dirty="0">
                <a:solidFill>
                  <a:srgbClr val="181717"/>
                </a:solidFill>
                <a:effectLst/>
              </a:rPr>
              <a:t>npm –v’</a:t>
            </a:r>
          </a:p>
          <a:p>
            <a:pPr algn="just">
              <a:lnSpc>
                <a:spcPct val="150000"/>
              </a:lnSpc>
            </a:pPr>
            <a:endParaRPr lang="en-US" b="1" i="1" dirty="0">
              <a:solidFill>
                <a:srgbClr val="181717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prstClr val="black"/>
                </a:solidFill>
                <a:hlinkClick r:id="rId4"/>
              </a:rPr>
              <a:t>https://www.npmjs.com/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89249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Basic Node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new folder named </a:t>
            </a:r>
            <a:r>
              <a:rPr lang="en-US" b="1" dirty="0"/>
              <a:t>BasicsNode </a:t>
            </a:r>
            <a:r>
              <a:rPr lang="en-US" dirty="0"/>
              <a:t>and inside this folder create a new file named </a:t>
            </a:r>
            <a:r>
              <a:rPr lang="en-US" b="1" dirty="0"/>
              <a:t>basicnode.js.</a:t>
            </a:r>
          </a:p>
          <a:p>
            <a:r>
              <a:rPr lang="en-US" dirty="0"/>
              <a:t>Now write a line in this file </a:t>
            </a:r>
            <a:r>
              <a:rPr lang="en-US" b="1" dirty="0">
                <a:solidFill>
                  <a:schemeClr val="accent6"/>
                </a:solidFill>
              </a:rPr>
              <a:t>console.log(‘Welcome to NodeJS’);</a:t>
            </a:r>
          </a:p>
          <a:p>
            <a:r>
              <a:rPr lang="en-US" dirty="0"/>
              <a:t>Now to run this file open the terminal navigate to the BasicsNode folder and write command</a:t>
            </a:r>
            <a:r>
              <a:rPr lang="en-US" dirty="0">
                <a:solidFill>
                  <a:schemeClr val="accent6"/>
                </a:solidFill>
              </a:rPr>
              <a:t> ‘</a:t>
            </a:r>
            <a:r>
              <a:rPr lang="en-US" i="1" dirty="0">
                <a:solidFill>
                  <a:schemeClr val="accent6"/>
                </a:solidFill>
              </a:rPr>
              <a:t>node ./basicnode.js</a:t>
            </a:r>
            <a:r>
              <a:rPr lang="en-US" dirty="0">
                <a:solidFill>
                  <a:schemeClr val="accent6"/>
                </a:solidFill>
              </a:rPr>
              <a:t>’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/>
              <a:t>Now we will create a basic calculator function and will see how to use it in the NodeJS.</a:t>
            </a:r>
          </a:p>
          <a:p>
            <a:endParaRPr lang="en-US" dirty="0"/>
          </a:p>
          <a:p>
            <a:r>
              <a:rPr lang="en-US" dirty="0"/>
              <a:t>Code Link: </a:t>
            </a:r>
          </a:p>
          <a:p>
            <a:pPr marL="285750" indent="-285750">
              <a:buFontTx/>
              <a:buChar char="-"/>
            </a:pPr>
            <a:r>
              <a:rPr lang="en-US" dirty="0"/>
              <a:t>basicsnode.js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E0A81-4856-4492-A84E-F91EB3094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256" y="2370481"/>
            <a:ext cx="3960579" cy="41421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38222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Creating Reusable Modules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4646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Reusable Modules</a:t>
            </a:r>
            <a:r>
              <a:rPr lang="en-US" dirty="0"/>
              <a:t>: The modules/library which can be reused at multiple place without writing the same code at multiple place.</a:t>
            </a:r>
          </a:p>
          <a:p>
            <a:endParaRPr lang="en-US" dirty="0"/>
          </a:p>
          <a:p>
            <a:r>
              <a:rPr lang="en-US" dirty="0"/>
              <a:t>Now we will create a reusable module (</a:t>
            </a:r>
            <a:r>
              <a:rPr lang="en-US" b="1" dirty="0">
                <a:solidFill>
                  <a:schemeClr val="accent6"/>
                </a:solidFill>
              </a:rPr>
              <a:t>reuse.js</a:t>
            </a:r>
            <a:r>
              <a:rPr lang="en-US" dirty="0"/>
              <a:t>) in our node project under the </a:t>
            </a:r>
            <a:r>
              <a:rPr lang="en-US" b="1" dirty="0"/>
              <a:t>util</a:t>
            </a:r>
            <a:r>
              <a:rPr lang="en-US" dirty="0"/>
              <a:t> folder in our current </a:t>
            </a:r>
            <a:r>
              <a:rPr lang="en-US" b="1" dirty="0"/>
              <a:t>BasicsNode</a:t>
            </a:r>
            <a:r>
              <a:rPr lang="en-US" dirty="0"/>
              <a:t> folder.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basicnode.js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reuse.js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A8390-549A-4FF4-82EE-167DFC602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622" y="3207885"/>
            <a:ext cx="3708213" cy="17288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9706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Using Predefined NodeJS modules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will use the </a:t>
            </a:r>
            <a:r>
              <a:rPr lang="en-US" b="1" dirty="0">
                <a:solidFill>
                  <a:schemeClr val="accent6"/>
                </a:solidFill>
              </a:rPr>
              <a:t>fs module </a:t>
            </a:r>
            <a:r>
              <a:rPr lang="en-US" dirty="0"/>
              <a:t>(file system module) provided by NodeJS to read the file present in our system.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This is a predefined module which comes with NodeJS, we don’t need to install it separately.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To use this module we have to load it in our project using the require function</a:t>
            </a:r>
          </a:p>
          <a:p>
            <a:r>
              <a:rPr lang="en-US" dirty="0"/>
              <a:t>	</a:t>
            </a:r>
            <a:r>
              <a:rPr lang="en-US" b="1" dirty="0">
                <a:solidFill>
                  <a:schemeClr val="accent6"/>
                </a:solidFill>
              </a:rPr>
              <a:t>var fs = require(‘fs’);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have to create a sample.txt file which we need to read.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will see how to read the file in </a:t>
            </a:r>
            <a:r>
              <a:rPr lang="en-US" b="1" dirty="0">
                <a:solidFill>
                  <a:schemeClr val="accent6"/>
                </a:solidFill>
              </a:rPr>
              <a:t>Synchronous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Asynchronous</a:t>
            </a:r>
            <a:r>
              <a:rPr lang="en-US" dirty="0"/>
              <a:t> way in NodeJS.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basicnode.js</a:t>
            </a:r>
          </a:p>
          <a:p>
            <a:pPr marL="285750" indent="-285750">
              <a:buFontTx/>
              <a:buChar char="-"/>
            </a:pPr>
            <a:r>
              <a:rPr lang="en-US" dirty="0"/>
              <a:t>sample.txt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2436B-26A0-466D-A4CE-C98CBC76C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897" y="3429000"/>
            <a:ext cx="5545782" cy="20875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19838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73700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to create a Fresh NodeJS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/>
              <a:t>Run a command called </a:t>
            </a:r>
            <a:r>
              <a:rPr lang="en-US" b="1" dirty="0"/>
              <a:t>npm init – </a:t>
            </a:r>
            <a:r>
              <a:rPr lang="en-US" dirty="0"/>
              <a:t>Create a new Nodejs project</a:t>
            </a:r>
          </a:p>
          <a:p>
            <a:pPr marL="342900" indent="-342900" algn="just">
              <a:buAutoNum type="arabicPeriod"/>
            </a:pPr>
            <a:r>
              <a:rPr lang="en-US" dirty="0"/>
              <a:t>Answer some simple questions like project name, starring file, author, version, description, …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give any name to our starring file, but it is recommended to use </a:t>
            </a:r>
            <a:r>
              <a:rPr lang="en-US" b="1" dirty="0"/>
              <a:t>index.js </a:t>
            </a:r>
            <a:r>
              <a:rPr lang="en-US" dirty="0"/>
              <a:t>to follow the best practices.</a:t>
            </a:r>
          </a:p>
          <a:p>
            <a:pPr marL="342900" indent="-342900" algn="just">
              <a:buAutoNum type="arabicPeriod"/>
            </a:pPr>
            <a:r>
              <a:rPr lang="en-US" dirty="0"/>
              <a:t>Create the </a:t>
            </a:r>
            <a:r>
              <a:rPr lang="en-US" b="1" dirty="0"/>
              <a:t>index.js</a:t>
            </a:r>
            <a:r>
              <a:rPr lang="en-US" dirty="0"/>
              <a:t> file.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just add some code to this file. </a:t>
            </a:r>
            <a:r>
              <a:rPr lang="en-US" dirty="0">
                <a:solidFill>
                  <a:schemeClr val="accent6"/>
                </a:solidFill>
              </a:rPr>
              <a:t>Ex: console.log(‘Welcome to anubhav trainings’);</a:t>
            </a:r>
          </a:p>
          <a:p>
            <a:pPr marL="342900" indent="-342900" algn="just">
              <a:buAutoNum type="arabicPeriod"/>
            </a:pPr>
            <a:r>
              <a:rPr lang="en-US" dirty="0"/>
              <a:t>To run the project, we can use the ‘</a:t>
            </a:r>
            <a:r>
              <a:rPr lang="en-US" b="1" dirty="0"/>
              <a:t>node .’</a:t>
            </a:r>
            <a:r>
              <a:rPr lang="en-US" dirty="0"/>
              <a:t> command in the terminal.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44B7A-F5F1-449D-AC94-17C1ABAAC2C3}"/>
              </a:ext>
            </a:extLst>
          </p:cNvPr>
          <p:cNvSpPr txBox="1"/>
          <p:nvPr/>
        </p:nvSpPr>
        <p:spPr>
          <a:xfrm>
            <a:off x="261763" y="2533416"/>
            <a:ext cx="7792992" cy="4245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Steps to use an external library using NodeJS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Find the library (module) of your purpose on NPM and check its documentation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To add that module/library as a dependency in our project use the command </a:t>
            </a:r>
            <a:r>
              <a:rPr lang="en-US" sz="1799" b="1" i="1" dirty="0">
                <a:solidFill>
                  <a:schemeClr val="accent6"/>
                </a:solidFill>
                <a:latin typeface="Calibri"/>
              </a:rPr>
              <a:t>npm install moduleName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The above command we add that dependency to the </a:t>
            </a:r>
            <a:r>
              <a:rPr lang="en-US" sz="1799" b="1" dirty="0">
                <a:solidFill>
                  <a:schemeClr val="accent6"/>
                </a:solidFill>
                <a:latin typeface="Calibri"/>
              </a:rPr>
              <a:t>package.json </a:t>
            </a:r>
            <a:r>
              <a:rPr lang="en-US" sz="1799" dirty="0">
                <a:latin typeface="Calibri"/>
              </a:rPr>
              <a:t>file.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latin typeface="Calibri"/>
              </a:rPr>
              <a:t>Use require statement to use the dependency.</a:t>
            </a:r>
          </a:p>
          <a:p>
            <a:pPr lvl="1" algn="just" defTabSz="914126"/>
            <a:r>
              <a:rPr lang="en-US" sz="1799" dirty="0">
                <a:latin typeface="Calibri"/>
              </a:rPr>
              <a:t>	</a:t>
            </a:r>
            <a:r>
              <a:rPr lang="en-US" sz="1799" dirty="0">
                <a:solidFill>
                  <a:schemeClr val="accent6"/>
                </a:solidFill>
                <a:latin typeface="Calibri"/>
              </a:rPr>
              <a:t>const obj = require(‘moduleName’);</a:t>
            </a:r>
            <a:endParaRPr lang="en-US" sz="1799" b="1" dirty="0">
              <a:solidFill>
                <a:schemeClr val="accent6"/>
              </a:solidFill>
              <a:latin typeface="Calibri"/>
            </a:endParaRPr>
          </a:p>
          <a:p>
            <a:pPr algn="just" defTabSz="914126"/>
            <a:r>
              <a:rPr lang="en-US" sz="1799" b="1" dirty="0">
                <a:solidFill>
                  <a:schemeClr val="accent6"/>
                </a:solidFill>
                <a:latin typeface="Calibri"/>
              </a:rPr>
              <a:t>Note:- </a:t>
            </a:r>
          </a:p>
          <a:p>
            <a:pPr marL="285750" indent="-285750" algn="just" defTabSz="914126">
              <a:buFont typeface="Wingdings" panose="05000000000000000000" pitchFamily="2" charset="2"/>
              <a:buChar char="§"/>
            </a:pPr>
            <a:r>
              <a:rPr lang="en-US" sz="1799" dirty="0">
                <a:latin typeface="Calibri"/>
              </a:rPr>
              <a:t>When we share our project with other developers then we don’t ship the </a:t>
            </a:r>
            <a:r>
              <a:rPr lang="en-US" sz="1799" b="1" dirty="0">
                <a:latin typeface="Calibri"/>
              </a:rPr>
              <a:t>node_modules</a:t>
            </a:r>
            <a:r>
              <a:rPr lang="en-US" sz="1799" dirty="0">
                <a:latin typeface="Calibri"/>
              </a:rPr>
              <a:t> with our project. The name of all the required dependencies will be there in the package.json file.</a:t>
            </a:r>
            <a:endParaRPr lang="en-US" sz="1799" b="1" dirty="0">
              <a:solidFill>
                <a:schemeClr val="accent6"/>
              </a:solidFill>
              <a:latin typeface="Calibri"/>
            </a:endParaRPr>
          </a:p>
          <a:p>
            <a:pPr marL="285750" indent="-285750" algn="just" defTabSz="914126">
              <a:buFont typeface="Wingdings" panose="05000000000000000000" pitchFamily="2" charset="2"/>
              <a:buChar char="§"/>
            </a:pPr>
            <a:r>
              <a:rPr lang="en-US" sz="1799" dirty="0">
                <a:latin typeface="Calibri"/>
              </a:rPr>
              <a:t>When we setup our project in a new system, we just have to run the</a:t>
            </a:r>
            <a:r>
              <a:rPr lang="en-US" sz="1799" b="1" dirty="0">
                <a:latin typeface="Calibri"/>
              </a:rPr>
              <a:t> npm install </a:t>
            </a:r>
            <a:r>
              <a:rPr lang="en-US" sz="1799" dirty="0">
                <a:latin typeface="Calibri"/>
              </a:rPr>
              <a:t>command, and it will read the package.json file and install all the dependencies.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576C8-C11B-4C40-899F-071279FD700D}"/>
              </a:ext>
            </a:extLst>
          </p:cNvPr>
          <p:cNvSpPr/>
          <p:nvPr/>
        </p:nvSpPr>
        <p:spPr>
          <a:xfrm>
            <a:off x="8594814" y="4563276"/>
            <a:ext cx="1224136" cy="1127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Project+</a:t>
            </a:r>
          </a:p>
          <a:p>
            <a:pPr algn="ctr"/>
            <a:r>
              <a:rPr lang="en-US" sz="1400" dirty="0"/>
              <a:t>Module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98095066-0CC0-4854-80F5-E39E4C114105}"/>
              </a:ext>
            </a:extLst>
          </p:cNvPr>
          <p:cNvSpPr/>
          <p:nvPr/>
        </p:nvSpPr>
        <p:spPr>
          <a:xfrm>
            <a:off x="8843797" y="3627695"/>
            <a:ext cx="576064" cy="50405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1CD4D759-F836-4021-A365-7A26EB9D5A11}"/>
              </a:ext>
            </a:extLst>
          </p:cNvPr>
          <p:cNvSpPr/>
          <p:nvPr/>
        </p:nvSpPr>
        <p:spPr>
          <a:xfrm>
            <a:off x="10250998" y="2835085"/>
            <a:ext cx="1224136" cy="7200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npmjs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825BE-2A94-4A48-AD0B-FAE22EAB643A}"/>
              </a:ext>
            </a:extLst>
          </p:cNvPr>
          <p:cNvSpPr/>
          <p:nvPr/>
        </p:nvSpPr>
        <p:spPr>
          <a:xfrm>
            <a:off x="10467022" y="4563277"/>
            <a:ext cx="1224136" cy="11277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</a:t>
            </a: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15688DEF-F662-4D0E-839E-83F9A1D5A713}"/>
              </a:ext>
            </a:extLst>
          </p:cNvPr>
          <p:cNvSpPr/>
          <p:nvPr/>
        </p:nvSpPr>
        <p:spPr>
          <a:xfrm>
            <a:off x="11079090" y="3563684"/>
            <a:ext cx="576064" cy="504056"/>
          </a:xfrm>
          <a:prstGeom prst="smileyFac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99BE09-45F1-445E-9285-C1C5D37BD254}"/>
              </a:ext>
            </a:extLst>
          </p:cNvPr>
          <p:cNvCxnSpPr>
            <a:endCxn id="11" idx="4"/>
          </p:cNvCxnSpPr>
          <p:nvPr/>
        </p:nvCxnSpPr>
        <p:spPr>
          <a:xfrm flipH="1" flipV="1">
            <a:off x="10608042" y="3645175"/>
            <a:ext cx="2996" cy="863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3BB6AE-BA2A-45FB-9D1E-B2D6CFEB6487}"/>
              </a:ext>
            </a:extLst>
          </p:cNvPr>
          <p:cNvCxnSpPr/>
          <p:nvPr/>
        </p:nvCxnSpPr>
        <p:spPr>
          <a:xfrm>
            <a:off x="10827062" y="3627695"/>
            <a:ext cx="0" cy="935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127748-0735-4170-9B87-2DA427E8AFD8}"/>
              </a:ext>
            </a:extLst>
          </p:cNvPr>
          <p:cNvSpPr txBox="1"/>
          <p:nvPr/>
        </p:nvSpPr>
        <p:spPr>
          <a:xfrm>
            <a:off x="10970145" y="4169830"/>
            <a:ext cx="112723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</a:rPr>
              <a:t>npm install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73F39CB-93BC-4AA2-A4A3-52BA22A4DEB2}"/>
              </a:ext>
            </a:extLst>
          </p:cNvPr>
          <p:cNvCxnSpPr>
            <a:stCxn id="9" idx="0"/>
            <a:endCxn id="11" idx="0"/>
          </p:cNvCxnSpPr>
          <p:nvPr/>
        </p:nvCxnSpPr>
        <p:spPr>
          <a:xfrm flipV="1">
            <a:off x="9206882" y="3195125"/>
            <a:ext cx="1047913" cy="136815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85956-18CD-494D-B7FF-5CCDD42F73CC}"/>
              </a:ext>
            </a:extLst>
          </p:cNvPr>
          <p:cNvCxnSpPr>
            <a:cxnSpLocks/>
          </p:cNvCxnSpPr>
          <p:nvPr/>
        </p:nvCxnSpPr>
        <p:spPr>
          <a:xfrm flipH="1">
            <a:off x="9633025" y="3495324"/>
            <a:ext cx="833997" cy="116078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81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Start a Local Server using Express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Once our Node project is initiated, Now we need to start a local server using the Express module of NodeJS.</a:t>
            </a:r>
          </a:p>
          <a:p>
            <a:pPr algn="just"/>
            <a:r>
              <a:rPr lang="en-US" dirty="0"/>
              <a:t>But first we need to add this module as a dependency. To add it run the command </a:t>
            </a:r>
            <a:r>
              <a:rPr lang="en-US" i="1" dirty="0">
                <a:solidFill>
                  <a:srgbClr val="FF0000"/>
                </a:solidFill>
              </a:rPr>
              <a:t>npm install express.</a:t>
            </a:r>
          </a:p>
          <a:p>
            <a:pPr algn="just"/>
            <a:r>
              <a:rPr lang="en-US" dirty="0"/>
              <a:t>You can see the express documentation for more details: </a:t>
            </a:r>
            <a:r>
              <a:rPr lang="en-US" dirty="0">
                <a:solidFill>
                  <a:srgbClr val="FF0000"/>
                </a:solidFill>
                <a:hlinkClick r:id="rId3"/>
              </a:rPr>
              <a:t>https://www.npmjs.com/package/express</a:t>
            </a:r>
            <a:endParaRPr lang="en-US" dirty="0">
              <a:solidFill>
                <a:srgbClr val="FF0000"/>
              </a:solidFill>
            </a:endParaRPr>
          </a:p>
          <a:p>
            <a:pPr algn="just"/>
            <a:endParaRPr lang="en-US" dirty="0">
              <a:solidFill>
                <a:srgbClr val="FF0000"/>
              </a:solidFill>
            </a:endParaRPr>
          </a:p>
          <a:p>
            <a:pPr algn="just"/>
            <a:r>
              <a:rPr lang="en-US" dirty="0"/>
              <a:t>We will also create local API using the NodeJS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Code Link: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index.js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2FF8E-F4D8-4DEF-8FA9-411CC31F6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572" y="1913631"/>
            <a:ext cx="2705106" cy="44580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7727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16809</TotalTime>
  <Words>2899</Words>
  <Application>Microsoft Office PowerPoint</Application>
  <PresentationFormat>Widescreen</PresentationFormat>
  <Paragraphs>341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Cooper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734</cp:revision>
  <dcterms:created xsi:type="dcterms:W3CDTF">2016-07-10T03:33:26Z</dcterms:created>
  <dcterms:modified xsi:type="dcterms:W3CDTF">2023-08-09T16:11:13Z</dcterms:modified>
</cp:coreProperties>
</file>